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308" r:id="rId3"/>
    <p:sldId id="307" r:id="rId4"/>
    <p:sldId id="302" r:id="rId5"/>
    <p:sldId id="296" r:id="rId6"/>
    <p:sldId id="286" r:id="rId7"/>
    <p:sldId id="297" r:id="rId8"/>
    <p:sldId id="299" r:id="rId9"/>
    <p:sldId id="300" r:id="rId10"/>
    <p:sldId id="281" r:id="rId11"/>
    <p:sldId id="282" r:id="rId12"/>
    <p:sldId id="283" r:id="rId13"/>
    <p:sldId id="301" r:id="rId14"/>
    <p:sldId id="295" r:id="rId15"/>
    <p:sldId id="263" r:id="rId16"/>
    <p:sldId id="309" r:id="rId17"/>
    <p:sldId id="288" r:id="rId18"/>
    <p:sldId id="304" r:id="rId19"/>
    <p:sldId id="289" r:id="rId20"/>
    <p:sldId id="291" r:id="rId21"/>
    <p:sldId id="266" r:id="rId22"/>
    <p:sldId id="284" r:id="rId23"/>
    <p:sldId id="278" r:id="rId24"/>
    <p:sldId id="280" r:id="rId25"/>
    <p:sldId id="285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ACE31-B605-477E-B381-3A3C21B9BAC3}" v="2" dt="2026-02-06T15:12:11.048"/>
    <p1510:client id="{E7BC3DE9-D957-4592-B13E-90462DF70A29}" v="8" dt="2026-02-06T03:35:14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9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E1B6-2951-43C3-9460-2878B78A0DA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09D50-5317-4145-A73E-B868622A5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09D50-5317-4145-A73E-B868622A5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12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4D2F3F-59C7-4D47-9B9D-EDDAE28A5E7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E4BA-6A6D-40BA-9CD6-6684B914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8D2C84-FA2B-1AF2-E2DB-C24B6A97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3" y="275303"/>
            <a:ext cx="4135068" cy="381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BF59-8F6D-201F-B3F0-25670C7FCC0E}"/>
              </a:ext>
            </a:extLst>
          </p:cNvPr>
          <p:cNvSpPr txBox="1"/>
          <p:nvPr/>
        </p:nvSpPr>
        <p:spPr>
          <a:xfrm>
            <a:off x="4289939" y="1652003"/>
            <a:ext cx="73348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Form 28</a:t>
            </a:r>
          </a:p>
          <a:p>
            <a:pPr algn="ctr"/>
            <a:r>
              <a:rPr lang="en-US" sz="60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SIR Monthly Cash Report</a:t>
            </a:r>
          </a:p>
          <a:p>
            <a:pPr algn="r"/>
            <a:br>
              <a:rPr lang="en-US" sz="4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February 6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, 2025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CFAC1D-7AA3-440F-7A00-9E7B590D784C}"/>
              </a:ext>
            </a:extLst>
          </p:cNvPr>
          <p:cNvSpPr txBox="1">
            <a:spLocks/>
          </p:cNvSpPr>
          <p:nvPr/>
        </p:nvSpPr>
        <p:spPr>
          <a:xfrm>
            <a:off x="567197" y="4661945"/>
            <a:ext cx="6305552" cy="192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SIRinc.org for member info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WeAreSir.com for the public</a:t>
            </a:r>
          </a:p>
        </p:txBody>
      </p:sp>
    </p:spTree>
    <p:extLst>
      <p:ext uri="{BB962C8B-B14F-4D97-AF65-F5344CB8AC3E}">
        <p14:creationId xmlns:p14="http://schemas.microsoft.com/office/powerpoint/2010/main" val="371918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8812D-7E4C-307F-599D-7E449AC8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FC84F6-2883-6936-FF73-D6706E449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90700"/>
              </p:ext>
            </p:extLst>
          </p:nvPr>
        </p:nvGraphicFramePr>
        <p:xfrm>
          <a:off x="1277143" y="1058863"/>
          <a:ext cx="9637713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48456" imgH="4972166" progId="Excel.Sheet.12">
                  <p:embed/>
                </p:oleObj>
              </mc:Choice>
              <mc:Fallback>
                <p:oleObj name="Worksheet" r:id="rId2" imgW="7448456" imgH="497216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FC84F6-2883-6936-FF73-D6706E449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7143" y="1058863"/>
                        <a:ext cx="9637713" cy="5799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75A489-574C-7928-13DC-E9E7E63CC730}"/>
              </a:ext>
            </a:extLst>
          </p:cNvPr>
          <p:cNvSpPr txBox="1"/>
          <p:nvPr/>
        </p:nvSpPr>
        <p:spPr>
          <a:xfrm>
            <a:off x="334297" y="183229"/>
            <a:ext cx="103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gency FB" panose="020B0503020202020204" pitchFamily="34" charset="0"/>
              </a:rPr>
              <a:t>General funds:  </a:t>
            </a:r>
            <a:r>
              <a:rPr lang="en-US" sz="3200" b="1" dirty="0">
                <a:latin typeface="Agency FB" panose="020B0503020202020204" pitchFamily="34" charset="0"/>
              </a:rPr>
              <a:t>Money that are part of doing business in the branch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6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2070-9B7C-9889-094F-56AC97880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B7C48ED-4031-C588-28B7-A5075C8C1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249" y="1002890"/>
          <a:ext cx="9564912" cy="585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10284" imgH="4800484" progId="Excel.Sheet.12">
                  <p:embed/>
                </p:oleObj>
              </mc:Choice>
              <mc:Fallback>
                <p:oleObj name="Worksheet" r:id="rId2" imgW="7410284" imgH="4800484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B7C48ED-4031-C588-28B7-A5075C8C1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2249" y="1002890"/>
                        <a:ext cx="9564912" cy="58551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4E0974-A945-1969-098D-59C5D828B233}"/>
              </a:ext>
            </a:extLst>
          </p:cNvPr>
          <p:cNvSpPr txBox="1"/>
          <p:nvPr/>
        </p:nvSpPr>
        <p:spPr>
          <a:xfrm>
            <a:off x="1057905" y="258237"/>
            <a:ext cx="104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Custodial Funds</a:t>
            </a:r>
            <a:r>
              <a:rPr lang="en-US" sz="2400" dirty="0"/>
              <a:t>. These are money that passes through the branch from a member to be paid out on behalf of that member such as luncheon fees</a:t>
            </a:r>
          </a:p>
        </p:txBody>
      </p:sp>
    </p:spTree>
    <p:extLst>
      <p:ext uri="{BB962C8B-B14F-4D97-AF65-F5344CB8AC3E}">
        <p14:creationId xmlns:p14="http://schemas.microsoft.com/office/powerpoint/2010/main" val="329620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AD83-D625-8583-5A25-2F2FE488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gency FB" panose="020B0503020202020204" pitchFamily="34" charset="0"/>
                <a:cs typeface="Angsana New" panose="020B0502040204020203" pitchFamily="18" charset="-34"/>
              </a:rPr>
              <a:t>Cash Elements and Membership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2F40E2-4DE0-821C-E420-D36018F25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63286"/>
              </p:ext>
            </p:extLst>
          </p:nvPr>
        </p:nvGraphicFramePr>
        <p:xfrm>
          <a:off x="883930" y="1484672"/>
          <a:ext cx="10424139" cy="276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39086" imgH="1971559" progId="Excel.Sheet.12">
                  <p:embed/>
                </p:oleObj>
              </mc:Choice>
              <mc:Fallback>
                <p:oleObj name="Worksheet" r:id="rId2" imgW="7439086" imgH="197155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2F40E2-4DE0-821C-E420-D36018F25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3930" y="1484672"/>
                        <a:ext cx="10424139" cy="27628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DFF488-2532-939C-A638-35802A774C5F}"/>
              </a:ext>
            </a:extLst>
          </p:cNvPr>
          <p:cNvSpPr txBox="1"/>
          <p:nvPr/>
        </p:nvSpPr>
        <p:spPr>
          <a:xfrm>
            <a:off x="1209367" y="4542503"/>
            <a:ext cx="941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gency FB" panose="020B0503020202020204" pitchFamily="34" charset="0"/>
              </a:rPr>
              <a:t>Used buy SIR State: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600" dirty="0">
                <a:latin typeface="Agency FB" panose="020B0503020202020204" pitchFamily="34" charset="0"/>
              </a:rPr>
              <a:t>Monitor the Health of the Branch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600" dirty="0">
                <a:latin typeface="Agency FB" panose="020B0503020202020204" pitchFamily="34" charset="0"/>
              </a:rPr>
              <a:t>Calculate the Assessments for the Year (Oct of Past Year)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4A18107-8722-9813-4668-E0AF46C99AD3}"/>
              </a:ext>
            </a:extLst>
          </p:cNvPr>
          <p:cNvSpPr/>
          <p:nvPr/>
        </p:nvSpPr>
        <p:spPr>
          <a:xfrm rot="3772148">
            <a:off x="5585068" y="2172516"/>
            <a:ext cx="369277" cy="322444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7357-F680-49C6-BC34-168730DD9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80" y="117809"/>
            <a:ext cx="4663844" cy="429805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5A80F7-945F-053A-8EF5-F64FE8D3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17" y="4847737"/>
            <a:ext cx="9404723" cy="1400530"/>
          </a:xfrm>
        </p:spPr>
        <p:txBody>
          <a:bodyPr/>
          <a:lstStyle/>
          <a:p>
            <a:pPr algn="ctr"/>
            <a:r>
              <a:rPr lang="en-US" sz="6600" b="1"/>
              <a:t>Questions?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0842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A9F647-43F3-6875-E08B-65A6DDA9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79174C-25E0-9CB7-F3B6-02CA4D7D2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>
            <a:fillRect/>
          </a:stretch>
        </p:blipFill>
        <p:spPr bwMode="auto">
          <a:xfrm>
            <a:off x="1478166" y="530942"/>
            <a:ext cx="8688389" cy="601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28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8D2C84-FA2B-1AF2-E2DB-C24B6A97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3" y="275303"/>
            <a:ext cx="4135068" cy="381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BF59-8F6D-201F-B3F0-25670C7FCC0E}"/>
              </a:ext>
            </a:extLst>
          </p:cNvPr>
          <p:cNvSpPr txBox="1"/>
          <p:nvPr/>
        </p:nvSpPr>
        <p:spPr>
          <a:xfrm>
            <a:off x="4402271" y="1350226"/>
            <a:ext cx="70693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gency FB" panose="020B0503020202020204" pitchFamily="34" charset="0"/>
              </a:rPr>
              <a:t>Form 29 </a:t>
            </a:r>
          </a:p>
          <a:p>
            <a:pPr algn="ctr"/>
            <a:r>
              <a:rPr lang="en-US" sz="6000" b="1" dirty="0">
                <a:latin typeface="Agency FB" panose="020B0503020202020204" pitchFamily="34" charset="0"/>
              </a:rPr>
              <a:t>Branch Audit R</a:t>
            </a:r>
            <a:r>
              <a:rPr lang="en-US" sz="4800" b="1" dirty="0">
                <a:latin typeface="Agency FB" panose="020B0503020202020204" pitchFamily="34" charset="0"/>
              </a:rPr>
              <a:t>eport</a:t>
            </a:r>
          </a:p>
          <a:p>
            <a:pPr algn="r"/>
            <a:br>
              <a:rPr lang="en-US" sz="44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</a:b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       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February 6, 2026 </a:t>
            </a:r>
            <a:b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US" sz="4400" dirty="0">
              <a:latin typeface="Agency FB" panose="020B0503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CFAC1D-7AA3-440F-7A00-9E7B590D784C}"/>
              </a:ext>
            </a:extLst>
          </p:cNvPr>
          <p:cNvSpPr txBox="1">
            <a:spLocks/>
          </p:cNvSpPr>
          <p:nvPr/>
        </p:nvSpPr>
        <p:spPr>
          <a:xfrm>
            <a:off x="567197" y="4661945"/>
            <a:ext cx="6305552" cy="192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SIRinc.org for member info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WeAreSir.com for the public</a:t>
            </a:r>
          </a:p>
        </p:txBody>
      </p:sp>
    </p:spTree>
    <p:extLst>
      <p:ext uri="{BB962C8B-B14F-4D97-AF65-F5344CB8AC3E}">
        <p14:creationId xmlns:p14="http://schemas.microsoft.com/office/powerpoint/2010/main" val="1257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359D-C98C-B0E3-1833-190E5C9F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7B0913-FBCA-E55B-5DF0-50D58731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6A3FC-0457-4277-CED6-89428DC56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55" t="23762" r="47743" b="18709"/>
          <a:stretch>
            <a:fillRect/>
          </a:stretch>
        </p:blipFill>
        <p:spPr bwMode="auto">
          <a:xfrm>
            <a:off x="1618948" y="265471"/>
            <a:ext cx="7377568" cy="6604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33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4E03-4374-649A-CE78-FAFF922A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CB48-D8EB-B3A3-413D-8BBD6656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0" dirty="0">
                <a:solidFill>
                  <a:schemeClr val="tx1"/>
                </a:solidFill>
                <a:latin typeface="inherit"/>
                <a:cs typeface="Times New Roman" panose="02020603050405020304" pitchFamily="18" charset="0"/>
              </a:rPr>
              <a:t>	Why Do We Do Audits?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BFEEE-147C-FAB2-88F8-F4291054B45A}"/>
              </a:ext>
            </a:extLst>
          </p:cNvPr>
          <p:cNvSpPr txBox="1"/>
          <p:nvPr/>
        </p:nvSpPr>
        <p:spPr>
          <a:xfrm>
            <a:off x="1278193" y="2104104"/>
            <a:ext cx="9404723" cy="656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sz="36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Assessment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Fraud</a:t>
            </a:r>
            <a:r>
              <a:rPr lang="en-US" sz="36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Detection and Prevention</a:t>
            </a:r>
          </a:p>
          <a:p>
            <a:pPr marL="342900" marR="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latin typeface="inherit"/>
                <a:cs typeface="Times New Roman" panose="02020603050405020304" pitchFamily="18" charset="0"/>
              </a:rPr>
              <a:t> Required by government agencies to support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inherit"/>
                <a:cs typeface="Times New Roman" panose="02020603050405020304" pitchFamily="18" charset="0"/>
              </a:rPr>
              <a:t>	our </a:t>
            </a:r>
            <a:r>
              <a:rPr lang="en-US" sz="36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inherit"/>
                <a:cs typeface="Times New Roman" panose="02020603050405020304" pitchFamily="18" charset="0"/>
              </a:rPr>
              <a:t>Not-for-Profit Status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	Increase Trust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b="1" kern="0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600" b="1" kern="0" dirty="0">
              <a:solidFill>
                <a:schemeClr val="accent1">
                  <a:lumMod val="60000"/>
                  <a:lumOff val="40000"/>
                </a:schemeClr>
              </a:solidFill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b="1" kern="0" dirty="0">
              <a:latin typeface="inherit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1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A980-C798-F898-BE75-D510631E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886F-56DE-31BA-1242-55B91C56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36521"/>
          </a:xfrm>
        </p:spPr>
        <p:txBody>
          <a:bodyPr/>
          <a:lstStyle/>
          <a:p>
            <a:pPr algn="ctr"/>
            <a:r>
              <a:rPr lang="en-US" sz="6000" b="1" kern="0" dirty="0">
                <a:solidFill>
                  <a:schemeClr val="tx1"/>
                </a:solidFill>
                <a:latin typeface="inherit"/>
                <a:cs typeface="Times New Roman" panose="02020603050405020304" pitchFamily="18" charset="0"/>
              </a:rPr>
              <a:t>	What Can the Big Sir Due to </a:t>
            </a:r>
            <a:r>
              <a:rPr lang="en-US" sz="6000" b="1" kern="0">
                <a:solidFill>
                  <a:schemeClr val="tx1"/>
                </a:solidFill>
                <a:latin typeface="inherit"/>
                <a:cs typeface="Times New Roman" panose="02020603050405020304" pitchFamily="18" charset="0"/>
              </a:rPr>
              <a:t>Help the Audit?</a:t>
            </a:r>
            <a:endParaRPr lang="en-US" sz="6000" b="1" kern="0" dirty="0">
              <a:solidFill>
                <a:schemeClr val="tx1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2C739-8B20-5156-BC9E-3B42D5A41D1E}"/>
              </a:ext>
            </a:extLst>
          </p:cNvPr>
          <p:cNvSpPr txBox="1"/>
          <p:nvPr/>
        </p:nvSpPr>
        <p:spPr>
          <a:xfrm>
            <a:off x="649204" y="3038168"/>
            <a:ext cx="10896685" cy="517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Participate in Selecting The Audit Committee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Emphasize the Importance of the Audit</a:t>
            </a:r>
          </a:p>
          <a:p>
            <a:pPr marL="342900" marR="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b="1" kern="0" dirty="0">
                <a:latin typeface="inherit"/>
                <a:cs typeface="Times New Roman" panose="02020603050405020304" pitchFamily="18" charset="0"/>
              </a:rPr>
              <a:t> Review audit Report, implement Recommendations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inherit"/>
                <a:cs typeface="Times New Roman" panose="02020603050405020304" pitchFamily="18" charset="0"/>
              </a:rPr>
              <a:t>	</a:t>
            </a:r>
            <a:endParaRPr lang="en-US" sz="3600" b="1" kern="0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b="1" kern="0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600" b="1" kern="0" dirty="0">
              <a:solidFill>
                <a:schemeClr val="accent1">
                  <a:lumMod val="60000"/>
                  <a:lumOff val="40000"/>
                </a:schemeClr>
              </a:solidFill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b="1" kern="0" dirty="0">
              <a:latin typeface="inherit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6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2F50D-A761-8016-F36D-91121C6D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58C7-2575-90EB-9836-0F7E4561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0" dirty="0">
                <a:solidFill>
                  <a:schemeClr val="tx1"/>
                </a:solidFill>
                <a:latin typeface="inherit"/>
                <a:cs typeface="Times New Roman" panose="02020603050405020304" pitchFamily="18" charset="0"/>
              </a:rPr>
              <a:t>	Steps in Doing an Audit?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5E435-F323-B4A7-E214-17D4387AEDDB}"/>
              </a:ext>
            </a:extLst>
          </p:cNvPr>
          <p:cNvSpPr txBox="1"/>
          <p:nvPr/>
        </p:nvSpPr>
        <p:spPr>
          <a:xfrm>
            <a:off x="742168" y="1632155"/>
            <a:ext cx="10722245" cy="330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an Audit Committee</a:t>
            </a:r>
          </a:p>
          <a:p>
            <a:pPr marR="0"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0" dirty="0"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2.  Obtain 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Assess</a:t>
            </a:r>
            <a:r>
              <a:rPr lang="en-US" sz="3200" b="1" kern="0" dirty="0"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 to Financial Records &amp; Documents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Bank Reconciliations were Done and Cash is Correct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4. Select 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US" sz="3200" b="1" kern="0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of Transaction and do substantive testing </a:t>
            </a:r>
          </a:p>
          <a:p>
            <a:pPr marR="0"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0" dirty="0"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5. Summarize Finding and 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Prepare Form 29 </a:t>
            </a:r>
            <a:r>
              <a:rPr lang="en-US" sz="3200" b="1" kern="0" dirty="0">
                <a:latin typeface="inherit"/>
                <a:ea typeface="Aptos" panose="020B0004020202020204" pitchFamily="34" charset="0"/>
                <a:cs typeface="Times New Roman" panose="02020603050405020304" pitchFamily="18" charset="0"/>
              </a:rPr>
              <a:t>Audit Report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3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arning sign&#10;&#10;Description automatically generated">
            <a:extLst>
              <a:ext uri="{FF2B5EF4-FFF2-40B4-BE49-F238E27FC236}">
                <a16:creationId xmlns:a16="http://schemas.microsoft.com/office/drawing/2014/main" id="{DA3A50C2-88FC-7C67-BA06-2F765355C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29281" r="49222" b="4836"/>
          <a:stretch/>
        </p:blipFill>
        <p:spPr bwMode="auto">
          <a:xfrm>
            <a:off x="1952625" y="228600"/>
            <a:ext cx="767714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5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3D86-04F8-4EF6-0CC4-30D3D663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4186-F7A0-79A2-DC22-CBB29C05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64" y="6334121"/>
            <a:ext cx="585267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4FB88-C92F-9409-45BA-C14A1826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07" t="11628" r="35242" b="10953"/>
          <a:stretch>
            <a:fillRect/>
          </a:stretch>
        </p:blipFill>
        <p:spPr>
          <a:xfrm>
            <a:off x="3864077" y="139798"/>
            <a:ext cx="6292645" cy="6828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A9EE4-C954-6E55-7E9B-24E5851D2A80}"/>
              </a:ext>
            </a:extLst>
          </p:cNvPr>
          <p:cNvSpPr txBox="1"/>
          <p:nvPr/>
        </p:nvSpPr>
        <p:spPr>
          <a:xfrm>
            <a:off x="383458" y="1455174"/>
            <a:ext cx="324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 Form 29,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page</a:t>
            </a:r>
          </a:p>
        </p:txBody>
      </p:sp>
    </p:spTree>
    <p:extLst>
      <p:ext uri="{BB962C8B-B14F-4D97-AF65-F5344CB8AC3E}">
        <p14:creationId xmlns:p14="http://schemas.microsoft.com/office/powerpoint/2010/main" val="32720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E2CE5-A54E-9902-B3F2-F96C6E6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428"/>
          <a:stretch>
            <a:fillRect/>
          </a:stretch>
        </p:blipFill>
        <p:spPr>
          <a:xfrm>
            <a:off x="798261" y="14943"/>
            <a:ext cx="9879571" cy="68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38F67-819A-D9A2-4082-AC9E247A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178A6-75CC-B7BD-42CD-A4911772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155" y="4086378"/>
            <a:ext cx="585267" cy="322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4682E-B088-9863-71AF-EDC5BEC7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07" t="54147" r="35242" b="10953"/>
          <a:stretch>
            <a:fillRect/>
          </a:stretch>
        </p:blipFill>
        <p:spPr>
          <a:xfrm>
            <a:off x="88490" y="747252"/>
            <a:ext cx="10190709" cy="5506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CC17F-E1BB-BB3F-9A68-B4DFC95A8995}"/>
              </a:ext>
            </a:extLst>
          </p:cNvPr>
          <p:cNvSpPr txBox="1"/>
          <p:nvPr/>
        </p:nvSpPr>
        <p:spPr>
          <a:xfrm>
            <a:off x="10323871" y="2241755"/>
            <a:ext cx="1779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 of First page of Form 29</a:t>
            </a:r>
          </a:p>
        </p:txBody>
      </p:sp>
    </p:spTree>
    <p:extLst>
      <p:ext uri="{BB962C8B-B14F-4D97-AF65-F5344CB8AC3E}">
        <p14:creationId xmlns:p14="http://schemas.microsoft.com/office/powerpoint/2010/main" val="25599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4A81-1FDD-EC0F-345C-B6B99666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1456506"/>
            <a:ext cx="4316362" cy="242723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This is a  Form 29 Page 2</a:t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Compliance Verification </a:t>
            </a:r>
            <a:b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EAAFD-5659-F0D5-6D5B-97C36D1F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07" t="20645" r="34758" b="4920"/>
          <a:stretch>
            <a:fillRect/>
          </a:stretch>
        </p:blipFill>
        <p:spPr>
          <a:xfrm>
            <a:off x="4935793" y="83574"/>
            <a:ext cx="6272981" cy="67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4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A3E5-CEA2-0E3A-4C31-0A2C4DDE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64020-1B97-0630-37B3-310BCEB8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16" t="21531" r="24112" b="17404"/>
          <a:stretch>
            <a:fillRect/>
          </a:stretch>
        </p:blipFill>
        <p:spPr>
          <a:xfrm>
            <a:off x="1911976" y="169606"/>
            <a:ext cx="9706104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DE7B-972D-9B68-61D9-D434037D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98346-7F95-08CE-0113-5AE4F1A6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71" t="39459" r="23386" b="10428"/>
          <a:stretch>
            <a:fillRect/>
          </a:stretch>
        </p:blipFill>
        <p:spPr>
          <a:xfrm>
            <a:off x="1143152" y="1002583"/>
            <a:ext cx="9661577" cy="52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7357-F680-49C6-BC34-168730DD9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82" y="235974"/>
            <a:ext cx="4663844" cy="429805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5A80F7-945F-053A-8EF5-F64FE8D3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3" y="5142705"/>
            <a:ext cx="9404723" cy="1400530"/>
          </a:xfrm>
        </p:spPr>
        <p:txBody>
          <a:bodyPr/>
          <a:lstStyle/>
          <a:p>
            <a:pPr algn="ctr"/>
            <a:r>
              <a:rPr lang="en-US" sz="5400" b="1" dirty="0">
                <a:latin typeface="Algerian" panose="04020705040A02060702" pitchFamily="8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696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0AF51-D8DD-8080-952F-96145B3B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1260FD-F0CD-7AA9-8106-22767D5DF83F}"/>
              </a:ext>
            </a:extLst>
          </p:cNvPr>
          <p:cNvSpPr txBox="1"/>
          <p:nvPr/>
        </p:nvSpPr>
        <p:spPr>
          <a:xfrm>
            <a:off x="645855" y="973578"/>
            <a:ext cx="1088738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4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How Important is the Form 29 </a:t>
            </a:r>
          </a:p>
          <a:p>
            <a:pPr algn="ctr"/>
            <a:r>
              <a:rPr lang="en-US" sz="6000" dirty="0">
                <a:solidFill>
                  <a:schemeClr val="tx1">
                    <a:lumMod val="95000"/>
                  </a:schemeClr>
                </a:solidFill>
                <a:latin typeface="Agency FB" panose="020B0503020202020204" pitchFamily="34" charset="0"/>
              </a:rPr>
              <a:t>to Your Branch?</a:t>
            </a:r>
            <a:endParaRPr lang="en-US" sz="4400" dirty="0">
              <a:latin typeface="Agency FB" panose="020B0503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62405B-84F2-600C-7169-313DDDD3B2E0}"/>
              </a:ext>
            </a:extLst>
          </p:cNvPr>
          <p:cNvSpPr txBox="1">
            <a:spLocks/>
          </p:cNvSpPr>
          <p:nvPr/>
        </p:nvSpPr>
        <p:spPr>
          <a:xfrm>
            <a:off x="567197" y="4661945"/>
            <a:ext cx="6305552" cy="192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5F702-5B61-A664-9F2D-5260D9E4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2615-E197-719A-3452-116FD44F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97" y="482215"/>
            <a:ext cx="8792857" cy="1400530"/>
          </a:xfrm>
        </p:spPr>
        <p:txBody>
          <a:bodyPr/>
          <a:lstStyle/>
          <a:p>
            <a:pPr algn="ctr"/>
            <a:r>
              <a:rPr lang="en-US" sz="4400" b="1" i="1" dirty="0">
                <a:latin typeface="Agency FB" panose="020B0503020202020204" pitchFamily="34" charset="0"/>
              </a:rPr>
              <a:t>What do We Do with the Data from Your  Form 28?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CD63-23BA-D16F-1928-364AD34D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1" y="2052918"/>
            <a:ext cx="9842090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Prepare Taxes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IRS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State </a:t>
            </a:r>
          </a:p>
          <a:p>
            <a:pPr marL="514350" lvl="1" indent="0">
              <a:buNone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Register</a:t>
            </a:r>
          </a:p>
          <a:p>
            <a:pPr marL="1200150" lvl="2"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Secretary of State</a:t>
            </a:r>
          </a:p>
          <a:p>
            <a:pPr marL="1200150" lvl="2"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2"/>
                </a:solidFill>
                <a:latin typeface="Agency FB" panose="020B0503020202020204" pitchFamily="34" charset="0"/>
              </a:rPr>
              <a:t>State Auditor General</a:t>
            </a:r>
          </a:p>
        </p:txBody>
      </p:sp>
    </p:spTree>
    <p:extLst>
      <p:ext uri="{BB962C8B-B14F-4D97-AF65-F5344CB8AC3E}">
        <p14:creationId xmlns:p14="http://schemas.microsoft.com/office/powerpoint/2010/main" val="288373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4295-0F4A-060F-2DEF-97F72DC1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6" y="561905"/>
            <a:ext cx="10382864" cy="1400530"/>
          </a:xfrm>
        </p:spPr>
        <p:txBody>
          <a:bodyPr/>
          <a:lstStyle/>
          <a:p>
            <a:r>
              <a:rPr lang="en-US" b="1" i="1" dirty="0">
                <a:latin typeface="Agency FB" panose="020B0503020202020204" pitchFamily="34" charset="0"/>
              </a:rPr>
              <a:t>Legal Requirement to Be a Corporation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DF4FF-2494-902F-81F7-DD5706D1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80" y="1445342"/>
            <a:ext cx="1666301" cy="1160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93096-9545-5A49-E894-72FC438F6B24}"/>
              </a:ext>
            </a:extLst>
          </p:cNvPr>
          <p:cNvSpPr txBox="1"/>
          <p:nvPr/>
        </p:nvSpPr>
        <p:spPr>
          <a:xfrm>
            <a:off x="1489588" y="1734624"/>
            <a:ext cx="8917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Tax Authorities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Federal IRS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IRS Form 990, 990EZ, 990N</a:t>
            </a:r>
          </a:p>
          <a:p>
            <a:pPr lvl="1"/>
            <a:endParaRPr lang="en-US" sz="4200" b="1" i="1" dirty="0">
              <a:solidFill>
                <a:schemeClr val="tx2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State FTB	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FTB Form 199	 </a:t>
            </a:r>
          </a:p>
        </p:txBody>
      </p:sp>
    </p:spTree>
    <p:extLst>
      <p:ext uri="{BB962C8B-B14F-4D97-AF65-F5344CB8AC3E}">
        <p14:creationId xmlns:p14="http://schemas.microsoft.com/office/powerpoint/2010/main" val="296117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C1058-116F-D82A-1AC9-61A977D5E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2AE8-C931-843C-5B71-30793AA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6" y="561905"/>
            <a:ext cx="10382864" cy="1400530"/>
          </a:xfrm>
        </p:spPr>
        <p:txBody>
          <a:bodyPr/>
          <a:lstStyle/>
          <a:p>
            <a:r>
              <a:rPr lang="en-US" b="1" i="1" dirty="0">
                <a:latin typeface="Agency FB" panose="020B0503020202020204" pitchFamily="34" charset="0"/>
              </a:rPr>
              <a:t>Legal Requirement to Be a Corporation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61573-5A15-D3E8-C370-C7A6F659B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00" y="2861187"/>
            <a:ext cx="1636770" cy="114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D6E9A-D9E3-9486-E9CE-BB0934D6113A}"/>
              </a:ext>
            </a:extLst>
          </p:cNvPr>
          <p:cNvSpPr txBox="1"/>
          <p:nvPr/>
        </p:nvSpPr>
        <p:spPr>
          <a:xfrm>
            <a:off x="1042415" y="1962435"/>
            <a:ext cx="5574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Registration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Secretary of State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SI-100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State Auditor General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RR1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200" b="1" i="1" dirty="0">
                <a:solidFill>
                  <a:schemeClr val="tx2"/>
                </a:solidFill>
                <a:latin typeface="Agency FB" panose="020B0503020202020204" pitchFamily="34" charset="0"/>
                <a:ea typeface="+mj-ea"/>
                <a:cs typeface="+mj-cs"/>
              </a:rPr>
              <a:t>CT-TR1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0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1EBED-5692-E600-35A1-CBFFC2C7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65" t="29514" r="71876" b="2646"/>
          <a:stretch>
            <a:fillRect/>
          </a:stretch>
        </p:blipFill>
        <p:spPr>
          <a:xfrm>
            <a:off x="1897626" y="21974"/>
            <a:ext cx="6027173" cy="6807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AA1C4-1E57-5933-10D7-D385AF10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64" y="6334121"/>
            <a:ext cx="58526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7671D4E-E31C-DF7F-1E77-CACF22635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8568" y="68826"/>
          <a:ext cx="6685935" cy="6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15201" imgH="11201361" progId="Excel.Sheet.12">
                  <p:embed/>
                </p:oleObj>
              </mc:Choice>
              <mc:Fallback>
                <p:oleObj name="Worksheet" r:id="rId2" imgW="6715201" imgH="1120136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7671D4E-E31C-DF7F-1E77-CACF22635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8568" y="68826"/>
                        <a:ext cx="6685935" cy="67891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92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A3E5-CEA2-0E3A-4C31-0A2C4DDE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F000E7-4C75-4187-BECC-ACCFD5FC3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3097" y="274638"/>
          <a:ext cx="657778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45" imgH="8315441" progId="Excel.Sheet.12">
                  <p:embed/>
                </p:oleObj>
              </mc:Choice>
              <mc:Fallback>
                <p:oleObj name="Worksheet" r:id="rId2" imgW="6477145" imgH="831544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F000E7-4C75-4187-BECC-ACCFD5FC3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3097" y="274638"/>
                        <a:ext cx="6577780" cy="6196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63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955</TotalTime>
  <Words>337</Words>
  <Application>Microsoft Office PowerPoint</Application>
  <PresentationFormat>Widescreen</PresentationFormat>
  <Paragraphs>69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Agency FB</vt:lpstr>
      <vt:lpstr>Algerian</vt:lpstr>
      <vt:lpstr>Aptos</vt:lpstr>
      <vt:lpstr>Arial</vt:lpstr>
      <vt:lpstr>Century Gothic</vt:lpstr>
      <vt:lpstr>inherit</vt:lpstr>
      <vt:lpstr>Symbol</vt:lpstr>
      <vt:lpstr>Wingdings</vt:lpstr>
      <vt:lpstr>Wingdings 3</vt:lpstr>
      <vt:lpstr>Ion</vt:lpstr>
      <vt:lpstr>Worksheet</vt:lpstr>
      <vt:lpstr>PowerPoint Presentation</vt:lpstr>
      <vt:lpstr>PowerPoint Presentation</vt:lpstr>
      <vt:lpstr>PowerPoint Presentation</vt:lpstr>
      <vt:lpstr>What do We Do with the Data from Your  Form 28? </vt:lpstr>
      <vt:lpstr>Legal Requirement to Be a Corporation</vt:lpstr>
      <vt:lpstr>Legal Requirement to Be a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 Elements and Membership</vt:lpstr>
      <vt:lpstr>Questions? </vt:lpstr>
      <vt:lpstr>PowerPoint Presentation</vt:lpstr>
      <vt:lpstr>PowerPoint Presentation</vt:lpstr>
      <vt:lpstr>PowerPoint Presentation</vt:lpstr>
      <vt:lpstr> Why Do We Do Audits?</vt:lpstr>
      <vt:lpstr> What Can the Big Sir Due to Help the Audit?</vt:lpstr>
      <vt:lpstr> Steps in Doing an Audit?</vt:lpstr>
      <vt:lpstr>PowerPoint Presentation</vt:lpstr>
      <vt:lpstr>PowerPoint Presentation</vt:lpstr>
      <vt:lpstr>PowerPoint Presentation</vt:lpstr>
      <vt:lpstr>This is a  Form 29 Page 2 Compliance Verification   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Mason</dc:creator>
  <cp:lastModifiedBy>Carl Mason</cp:lastModifiedBy>
  <cp:revision>9</cp:revision>
  <dcterms:created xsi:type="dcterms:W3CDTF">2023-11-18T15:56:35Z</dcterms:created>
  <dcterms:modified xsi:type="dcterms:W3CDTF">2026-02-06T15:13:44Z</dcterms:modified>
</cp:coreProperties>
</file>